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715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80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889c6ab529_1_60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889c6ab529_1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889c6ab529_0_21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889c6ab529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 we increase native plants- we increase the </a:t>
            </a:r>
            <a:r>
              <a:rPr lang="en"/>
              <a:t>biodiversity</a:t>
            </a:r>
            <a:r>
              <a:rPr lang="en"/>
              <a:t> of insects. Help food sources for Little Brown Bats.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West Chorus Frog- pond habitat- what would be okay to go into the pond. What belongs in the water/ what does not. (remove bad things).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Feed the bat activity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Circle what you think would be the best habitat for a bat! (house #1- one flower, house #2- Trees and 2 flowers, #3, TREE, FLOWERS, BAT BOX).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88819da4cd_0_6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88819da4c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88819da0e9_0_0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88819da0e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8819da0e9_0_37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8819da0e9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88819da4cd_0_0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88819da4c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88819da0e9_0_50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88819da0e9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889c6ab529_0_15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889c6ab529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889c6ab529_0_12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889c6ab529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889c6ab529_0_18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889c6ab529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889c6ab529_0_9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889c6ab529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8abf808493_1_0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8abf808493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889c6ab529_0_6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889c6ab52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889c6ab529_0_3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889c6ab529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889c6ab529_0_0:notes"/>
          <p:cNvSpPr/>
          <p:nvPr>
            <p:ph idx="2" type="sldImg"/>
          </p:nvPr>
        </p:nvSpPr>
        <p:spPr>
          <a:xfrm>
            <a:off x="686104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889c6ab52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827306"/>
            <a:ext cx="8520600" cy="228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3149028"/>
            <a:ext cx="8520600" cy="8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229028"/>
            <a:ext cx="8520600" cy="2181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502472"/>
            <a:ext cx="8520600" cy="144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389833"/>
            <a:ext cx="8520600" cy="93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280528"/>
            <a:ext cx="8520600" cy="37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280528"/>
            <a:ext cx="3999900" cy="37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280528"/>
            <a:ext cx="3999900" cy="37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617333"/>
            <a:ext cx="2808000" cy="8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544000"/>
            <a:ext cx="2808000" cy="353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500167"/>
            <a:ext cx="6367800" cy="454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39"/>
            <a:ext cx="4572000" cy="5715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370194"/>
            <a:ext cx="4045200" cy="164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3114528"/>
            <a:ext cx="4045200" cy="137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804528"/>
            <a:ext cx="3837000" cy="410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700639"/>
            <a:ext cx="5998800" cy="67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80528"/>
            <a:ext cx="8520600" cy="37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31.png"/><Relationship Id="rId10" Type="http://schemas.openxmlformats.org/officeDocument/2006/relationships/image" Target="../media/image25.png"/><Relationship Id="rId13" Type="http://schemas.openxmlformats.org/officeDocument/2006/relationships/image" Target="../media/image33.png"/><Relationship Id="rId1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2.png"/><Relationship Id="rId4" Type="http://schemas.openxmlformats.org/officeDocument/2006/relationships/image" Target="../media/image26.png"/><Relationship Id="rId9" Type="http://schemas.openxmlformats.org/officeDocument/2006/relationships/image" Target="../media/image28.png"/><Relationship Id="rId15" Type="http://schemas.openxmlformats.org/officeDocument/2006/relationships/image" Target="../media/image35.png"/><Relationship Id="rId14" Type="http://schemas.openxmlformats.org/officeDocument/2006/relationships/image" Target="../media/image34.png"/><Relationship Id="rId5" Type="http://schemas.openxmlformats.org/officeDocument/2006/relationships/image" Target="../media/image24.png"/><Relationship Id="rId6" Type="http://schemas.openxmlformats.org/officeDocument/2006/relationships/image" Target="../media/image29.png"/><Relationship Id="rId7" Type="http://schemas.openxmlformats.org/officeDocument/2006/relationships/image" Target="../media/image27.png"/><Relationship Id="rId8" Type="http://schemas.openxmlformats.org/officeDocument/2006/relationships/image" Target="../media/image3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0.png"/><Relationship Id="rId4" Type="http://schemas.openxmlformats.org/officeDocument/2006/relationships/image" Target="../media/image37.png"/><Relationship Id="rId5" Type="http://schemas.openxmlformats.org/officeDocument/2006/relationships/image" Target="../media/image40.png"/><Relationship Id="rId6" Type="http://schemas.openxmlformats.org/officeDocument/2006/relationships/image" Target="../media/image36.png"/><Relationship Id="rId7" Type="http://schemas.openxmlformats.org/officeDocument/2006/relationships/image" Target="../media/image3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0.png"/><Relationship Id="rId4" Type="http://schemas.openxmlformats.org/officeDocument/2006/relationships/hyperlink" Target="https://www.ontario.ca/page/species-risk-ontario" TargetMode="External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51.png"/><Relationship Id="rId10" Type="http://schemas.openxmlformats.org/officeDocument/2006/relationships/image" Target="../media/image48.png"/><Relationship Id="rId13" Type="http://schemas.openxmlformats.org/officeDocument/2006/relationships/image" Target="../media/image52.png"/><Relationship Id="rId1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6.png"/><Relationship Id="rId4" Type="http://schemas.openxmlformats.org/officeDocument/2006/relationships/image" Target="../media/image45.png"/><Relationship Id="rId9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2.png"/><Relationship Id="rId7" Type="http://schemas.openxmlformats.org/officeDocument/2006/relationships/image" Target="../media/image49.png"/><Relationship Id="rId8" Type="http://schemas.openxmlformats.org/officeDocument/2006/relationships/image" Target="../media/image4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5.png"/><Relationship Id="rId4" Type="http://schemas.openxmlformats.org/officeDocument/2006/relationships/image" Target="../media/image67.png"/><Relationship Id="rId9" Type="http://schemas.openxmlformats.org/officeDocument/2006/relationships/image" Target="../media/image45.png"/><Relationship Id="rId5" Type="http://schemas.openxmlformats.org/officeDocument/2006/relationships/image" Target="../media/image55.png"/><Relationship Id="rId6" Type="http://schemas.openxmlformats.org/officeDocument/2006/relationships/image" Target="../media/image53.png"/><Relationship Id="rId7" Type="http://schemas.openxmlformats.org/officeDocument/2006/relationships/image" Target="../media/image58.png"/><Relationship Id="rId8" Type="http://schemas.openxmlformats.org/officeDocument/2006/relationships/image" Target="../media/image5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3.png"/><Relationship Id="rId4" Type="http://schemas.openxmlformats.org/officeDocument/2006/relationships/hyperlink" Target="https://www.ontario.ca/page/species-risk-ontario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4.png"/><Relationship Id="rId4" Type="http://schemas.openxmlformats.org/officeDocument/2006/relationships/hyperlink" Target="https://monarchnation.ca/" TargetMode="External"/><Relationship Id="rId5" Type="http://schemas.openxmlformats.org/officeDocument/2006/relationships/hyperlink" Target="https://monarchnation.ca/flight-of-the-monarch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4.png"/><Relationship Id="rId4" Type="http://schemas.openxmlformats.org/officeDocument/2006/relationships/image" Target="../media/image8.png"/><Relationship Id="rId5" Type="http://schemas.openxmlformats.org/officeDocument/2006/relationships/image" Target="../media/image13.png"/><Relationship Id="rId6" Type="http://schemas.openxmlformats.org/officeDocument/2006/relationships/image" Target="../media/image2.png"/><Relationship Id="rId7" Type="http://schemas.openxmlformats.org/officeDocument/2006/relationships/image" Target="../media/image1.png"/><Relationship Id="rId8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3.png"/><Relationship Id="rId4" Type="http://schemas.openxmlformats.org/officeDocument/2006/relationships/image" Target="../media/image17.png"/><Relationship Id="rId9" Type="http://schemas.openxmlformats.org/officeDocument/2006/relationships/image" Target="../media/image3.jpg"/><Relationship Id="rId5" Type="http://schemas.openxmlformats.org/officeDocument/2006/relationships/image" Target="../media/image10.png"/><Relationship Id="rId6" Type="http://schemas.openxmlformats.org/officeDocument/2006/relationships/image" Target="../media/image7.png"/><Relationship Id="rId7" Type="http://schemas.openxmlformats.org/officeDocument/2006/relationships/image" Target="../media/image23.png"/><Relationship Id="rId8" Type="http://schemas.openxmlformats.org/officeDocument/2006/relationships/hyperlink" Target="http://www.youtube.com/watch?v=kVm5k99PnBk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1.png"/><Relationship Id="rId4" Type="http://schemas.openxmlformats.org/officeDocument/2006/relationships/image" Target="../media/image4.png"/><Relationship Id="rId5" Type="http://schemas.openxmlformats.org/officeDocument/2006/relationships/image" Target="../media/image11.png"/><Relationship Id="rId6" Type="http://schemas.openxmlformats.org/officeDocument/2006/relationships/image" Target="../media/image6.png"/><Relationship Id="rId7" Type="http://schemas.openxmlformats.org/officeDocument/2006/relationships/image" Target="../media/image6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1.png"/><Relationship Id="rId4" Type="http://schemas.openxmlformats.org/officeDocument/2006/relationships/image" Target="../media/image12.png"/><Relationship Id="rId10" Type="http://schemas.openxmlformats.org/officeDocument/2006/relationships/image" Target="../media/image19.png"/><Relationship Id="rId9" Type="http://schemas.openxmlformats.org/officeDocument/2006/relationships/image" Target="../media/image20.png"/><Relationship Id="rId5" Type="http://schemas.openxmlformats.org/officeDocument/2006/relationships/image" Target="../media/image16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9.png"/><Relationship Id="rId4" Type="http://schemas.openxmlformats.org/officeDocument/2006/relationships/image" Target="../media/image22.png"/><Relationship Id="rId5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7.png"/><Relationship Id="rId4" Type="http://schemas.openxmlformats.org/officeDocument/2006/relationships/image" Target="../media/image22.png"/><Relationship Id="rId5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082025" y="2777650"/>
            <a:ext cx="74295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24875" y="2777650"/>
            <a:ext cx="74295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024875" y="2853850"/>
            <a:ext cx="74295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024875" y="2853850"/>
            <a:ext cx="74295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1024875" y="2853850"/>
            <a:ext cx="74295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1024875" y="2853850"/>
            <a:ext cx="74295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1024875" y="2777650"/>
            <a:ext cx="74295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1024875" y="2853850"/>
            <a:ext cx="74295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1024875" y="2777650"/>
            <a:ext cx="74295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-1024875" y="2853850"/>
            <a:ext cx="74295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-1024875" y="2853850"/>
            <a:ext cx="74295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-1082025" y="2853850"/>
            <a:ext cx="742950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2"/>
          <p:cNvSpPr txBox="1"/>
          <p:nvPr/>
        </p:nvSpPr>
        <p:spPr>
          <a:xfrm>
            <a:off x="-1078275" y="1611850"/>
            <a:ext cx="1032600" cy="11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Click and drag the milkweed </a:t>
            </a:r>
            <a:endParaRPr/>
          </a:p>
        </p:txBody>
      </p:sp>
      <p:sp>
        <p:nvSpPr>
          <p:cNvPr id="151" name="Google Shape;151;p22"/>
          <p:cNvSpPr/>
          <p:nvPr/>
        </p:nvSpPr>
        <p:spPr>
          <a:xfrm>
            <a:off x="-773400" y="2388900"/>
            <a:ext cx="240000" cy="2859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927850" y="1307550"/>
            <a:ext cx="1733550" cy="129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927850" y="0"/>
            <a:ext cx="1733550" cy="1157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927850" y="2730763"/>
            <a:ext cx="1733550" cy="116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927850" y="4015750"/>
            <a:ext cx="1733549" cy="1301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4"/>
          <p:cNvSpPr txBox="1"/>
          <p:nvPr/>
        </p:nvSpPr>
        <p:spPr>
          <a:xfrm>
            <a:off x="1600200" y="1191150"/>
            <a:ext cx="7346100" cy="2718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4"/>
          <p:cNvSpPr txBox="1"/>
          <p:nvPr/>
        </p:nvSpPr>
        <p:spPr>
          <a:xfrm>
            <a:off x="1099050" y="1509500"/>
            <a:ext cx="7847100" cy="2718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4"/>
          <p:cNvSpPr txBox="1"/>
          <p:nvPr/>
        </p:nvSpPr>
        <p:spPr>
          <a:xfrm>
            <a:off x="4130925" y="63350"/>
            <a:ext cx="4283100" cy="3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chemeClr val="hlink"/>
                </a:solidFill>
                <a:hlinkClick r:id="rId4"/>
              </a:rPr>
              <a:t>https://www.ontario.ca/page/species-risk-ontario</a:t>
            </a:r>
            <a:endParaRPr sz="1800"/>
          </a:p>
        </p:txBody>
      </p:sp>
      <p:sp>
        <p:nvSpPr>
          <p:cNvPr id="167" name="Google Shape;167;p24"/>
          <p:cNvSpPr txBox="1"/>
          <p:nvPr/>
        </p:nvSpPr>
        <p:spPr>
          <a:xfrm>
            <a:off x="1908800" y="2075075"/>
            <a:ext cx="7037400" cy="2718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4"/>
          <p:cNvSpPr txBox="1"/>
          <p:nvPr/>
        </p:nvSpPr>
        <p:spPr>
          <a:xfrm>
            <a:off x="1098975" y="2393425"/>
            <a:ext cx="7847100" cy="2718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4"/>
          <p:cNvSpPr txBox="1"/>
          <p:nvPr/>
        </p:nvSpPr>
        <p:spPr>
          <a:xfrm>
            <a:off x="1600050" y="3016125"/>
            <a:ext cx="7346100" cy="2718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4"/>
          <p:cNvSpPr txBox="1"/>
          <p:nvPr/>
        </p:nvSpPr>
        <p:spPr>
          <a:xfrm>
            <a:off x="1098900" y="3334475"/>
            <a:ext cx="7847100" cy="2718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4"/>
          <p:cNvSpPr txBox="1"/>
          <p:nvPr/>
        </p:nvSpPr>
        <p:spPr>
          <a:xfrm>
            <a:off x="1600125" y="3888650"/>
            <a:ext cx="7346100" cy="2718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24"/>
          <p:cNvSpPr txBox="1"/>
          <p:nvPr/>
        </p:nvSpPr>
        <p:spPr>
          <a:xfrm>
            <a:off x="1098975" y="4207000"/>
            <a:ext cx="7847100" cy="2718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663036" y="4190825"/>
            <a:ext cx="1347323" cy="84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663050" y="1654962"/>
            <a:ext cx="1347325" cy="1350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663037" y="3284150"/>
            <a:ext cx="1568442" cy="69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773596" y="87325"/>
            <a:ext cx="1568450" cy="128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238603" y="947100"/>
            <a:ext cx="2765772" cy="276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4418489">
            <a:off x="3499778" y="3181352"/>
            <a:ext cx="277694" cy="485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2172370">
            <a:off x="6970327" y="3982354"/>
            <a:ext cx="245149" cy="426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2700000">
            <a:off x="6082160" y="2982064"/>
            <a:ext cx="388303" cy="59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1512034">
            <a:off x="4667952" y="3905276"/>
            <a:ext cx="580501" cy="58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594597" y="3152075"/>
            <a:ext cx="544000" cy="5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773609" y="166325"/>
            <a:ext cx="1568450" cy="128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663050" y="1802050"/>
            <a:ext cx="1347325" cy="1350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663050" y="3262975"/>
            <a:ext cx="1568442" cy="69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52473" y="4190850"/>
            <a:ext cx="1347323" cy="84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90226" y="-457175"/>
            <a:ext cx="1540375" cy="2738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835900" y="3440300"/>
            <a:ext cx="1540375" cy="200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6"/>
          <p:cNvPicPr preferRelativeResize="0"/>
          <p:nvPr/>
        </p:nvPicPr>
        <p:blipFill rotWithShape="1">
          <a:blip r:embed="rId6">
            <a:alphaModFix/>
          </a:blip>
          <a:srcRect b="-3233" l="0" r="52394" t="30400"/>
          <a:stretch/>
        </p:blipFill>
        <p:spPr>
          <a:xfrm>
            <a:off x="-1553000" y="2281263"/>
            <a:ext cx="603436" cy="92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843025" y="2948075"/>
            <a:ext cx="736476" cy="83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796344" y="2375288"/>
            <a:ext cx="643126" cy="572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1248625" y="1567475"/>
            <a:ext cx="1142075" cy="71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7"/>
          <p:cNvSpPr txBox="1"/>
          <p:nvPr/>
        </p:nvSpPr>
        <p:spPr>
          <a:xfrm>
            <a:off x="620925" y="1685350"/>
            <a:ext cx="1406700" cy="3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Insert picture </a:t>
            </a:r>
            <a:endParaRPr sz="1300"/>
          </a:p>
        </p:txBody>
      </p:sp>
      <p:sp>
        <p:nvSpPr>
          <p:cNvPr id="206" name="Google Shape;206;p27"/>
          <p:cNvSpPr txBox="1"/>
          <p:nvPr/>
        </p:nvSpPr>
        <p:spPr>
          <a:xfrm>
            <a:off x="3015900" y="937725"/>
            <a:ext cx="2559900" cy="3168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7"/>
          <p:cNvSpPr txBox="1"/>
          <p:nvPr/>
        </p:nvSpPr>
        <p:spPr>
          <a:xfrm>
            <a:off x="3776550" y="1432275"/>
            <a:ext cx="1799100" cy="3168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7"/>
          <p:cNvSpPr txBox="1"/>
          <p:nvPr/>
        </p:nvSpPr>
        <p:spPr>
          <a:xfrm>
            <a:off x="3155975" y="1926825"/>
            <a:ext cx="2419800" cy="3168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7"/>
          <p:cNvSpPr txBox="1"/>
          <p:nvPr/>
        </p:nvSpPr>
        <p:spPr>
          <a:xfrm>
            <a:off x="5830050" y="1254525"/>
            <a:ext cx="3154200" cy="989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7"/>
          <p:cNvSpPr txBox="1"/>
          <p:nvPr/>
        </p:nvSpPr>
        <p:spPr>
          <a:xfrm>
            <a:off x="2586450" y="2762450"/>
            <a:ext cx="6397800" cy="1850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7"/>
          <p:cNvSpPr txBox="1"/>
          <p:nvPr/>
        </p:nvSpPr>
        <p:spPr>
          <a:xfrm>
            <a:off x="179100" y="3529250"/>
            <a:ext cx="2089200" cy="10833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7"/>
          <p:cNvSpPr txBox="1"/>
          <p:nvPr/>
        </p:nvSpPr>
        <p:spPr>
          <a:xfrm>
            <a:off x="3295350" y="304850"/>
            <a:ext cx="4815300" cy="3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chemeClr val="hlink"/>
                </a:solidFill>
                <a:hlinkClick r:id="rId4"/>
              </a:rPr>
              <a:t>https://www.ontario.ca/page/species-risk-ontario</a:t>
            </a:r>
            <a:endParaRPr sz="2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8"/>
          <p:cNvSpPr txBox="1"/>
          <p:nvPr/>
        </p:nvSpPr>
        <p:spPr>
          <a:xfrm>
            <a:off x="2284575" y="2782550"/>
            <a:ext cx="55791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hlink"/>
                </a:solidFill>
                <a:hlinkClick r:id="rId4"/>
              </a:rPr>
              <a:t>https://monarchnation.ca/</a:t>
            </a:r>
            <a:endParaRPr sz="2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hlink"/>
                </a:solidFill>
                <a:hlinkClick r:id="rId5"/>
              </a:rPr>
              <a:t>https://monarchnation.ca/flight-of-the-monarch/</a:t>
            </a:r>
            <a:endParaRPr sz="2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/>
          <p:nvPr/>
        </p:nvSpPr>
        <p:spPr>
          <a:xfrm>
            <a:off x="1154425" y="1051550"/>
            <a:ext cx="2091600" cy="308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5"/>
          <p:cNvSpPr txBox="1"/>
          <p:nvPr/>
        </p:nvSpPr>
        <p:spPr>
          <a:xfrm>
            <a:off x="434350" y="1737350"/>
            <a:ext cx="8252400" cy="2754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/>
          <p:nvPr/>
        </p:nvSpPr>
        <p:spPr>
          <a:xfrm>
            <a:off x="-1934525" y="3028950"/>
            <a:ext cx="1657200" cy="9258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P</a:t>
            </a:r>
            <a:r>
              <a:rPr lang="en" sz="1300"/>
              <a:t>olar Bears can be found on the sea ice of the Hudson Bay and James Bay </a:t>
            </a:r>
            <a:endParaRPr sz="1300"/>
          </a:p>
        </p:txBody>
      </p:sp>
      <p:pic>
        <p:nvPicPr>
          <p:cNvPr id="69" name="Google Shape;6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934525" y="2979250"/>
            <a:ext cx="1657200" cy="12483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6"/>
          <p:cNvSpPr txBox="1"/>
          <p:nvPr/>
        </p:nvSpPr>
        <p:spPr>
          <a:xfrm>
            <a:off x="9405150" y="289575"/>
            <a:ext cx="1657200" cy="9258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The Monarch Butterfly feeds on milkweed plants.  </a:t>
            </a:r>
            <a:endParaRPr sz="1300"/>
          </a:p>
        </p:txBody>
      </p:sp>
      <p:pic>
        <p:nvPicPr>
          <p:cNvPr id="71" name="Google Shape;7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80774" y="190525"/>
            <a:ext cx="1705951" cy="124585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6"/>
          <p:cNvSpPr txBox="1"/>
          <p:nvPr/>
        </p:nvSpPr>
        <p:spPr>
          <a:xfrm>
            <a:off x="-1934537" y="1436375"/>
            <a:ext cx="1657200" cy="11355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The Northern Sunfish lives in shallow areas of quiet, slow flowing rivers. </a:t>
            </a:r>
            <a:endParaRPr sz="1300"/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934525" y="1361550"/>
            <a:ext cx="1657200" cy="128515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6"/>
          <p:cNvSpPr txBox="1"/>
          <p:nvPr/>
        </p:nvSpPr>
        <p:spPr>
          <a:xfrm>
            <a:off x="9380775" y="1805950"/>
            <a:ext cx="1657200" cy="9717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Jefferson Salamanders live in moist soil under logs or in leaf litter. </a:t>
            </a:r>
            <a:endParaRPr sz="1300"/>
          </a:p>
        </p:txBody>
      </p:sp>
      <p:pic>
        <p:nvPicPr>
          <p:cNvPr id="75" name="Google Shape;75;p16"/>
          <p:cNvPicPr preferRelativeResize="0"/>
          <p:nvPr/>
        </p:nvPicPr>
        <p:blipFill rotWithShape="1">
          <a:blip r:embed="rId7">
            <a:alphaModFix/>
          </a:blip>
          <a:srcRect b="0" l="9387" r="0" t="0"/>
          <a:stretch/>
        </p:blipFill>
        <p:spPr>
          <a:xfrm>
            <a:off x="9332026" y="1667650"/>
            <a:ext cx="1705950" cy="12483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/>
          <p:nvPr/>
        </p:nvSpPr>
        <p:spPr>
          <a:xfrm>
            <a:off x="9380775" y="3227050"/>
            <a:ext cx="1657200" cy="11355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Barn Owls may use natural holes in trees to nest if it is unable to find a barn or </a:t>
            </a:r>
            <a:r>
              <a:rPr lang="en" sz="1300"/>
              <a:t>building</a:t>
            </a:r>
            <a:r>
              <a:rPr lang="en" sz="1300"/>
              <a:t>. </a:t>
            </a:r>
            <a:endParaRPr sz="1300"/>
          </a:p>
        </p:txBody>
      </p:sp>
      <p:pic>
        <p:nvPicPr>
          <p:cNvPr id="77" name="Google Shape;77;p16"/>
          <p:cNvPicPr preferRelativeResize="0"/>
          <p:nvPr/>
        </p:nvPicPr>
        <p:blipFill rotWithShape="1">
          <a:blip r:embed="rId8">
            <a:alphaModFix/>
          </a:blip>
          <a:srcRect b="0" l="7369" r="22641" t="0"/>
          <a:stretch/>
        </p:blipFill>
        <p:spPr>
          <a:xfrm>
            <a:off x="9356400" y="3090075"/>
            <a:ext cx="1657200" cy="157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03550" y="0"/>
            <a:ext cx="1761475" cy="132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03549" y="1455425"/>
            <a:ext cx="1761475" cy="1322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03550" y="2910850"/>
            <a:ext cx="1761475" cy="1173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303550" y="4217375"/>
            <a:ext cx="1761474" cy="12646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eat Migrations: Rhythm of Life: http://channel.nationalgeographic.com/series/great-migrations-episode-guide/4993/Overview&#10;&#10;Check out the lifecycle of a monarch butterfly - from pupa to adult.&#10;➡ Subscribe: http://bit.ly/NatGeoSubscribe&#10;&#10;About National Geographic:&#10;National Geographic is the world's premium destination for science, exploration, and adventure. Through their world-class scientists, photographers, journalists, and filmmakers, Nat Geo gets you closer to the stories that matter and past the edge of what's possible.&#10;&#10;Get More National Geographic: &#10;Official Site: http://bit.ly/NatGeoOfficialSite&#10;Facebook: http://bit.ly/FBNatGeo&#10;Twitter: http://bit.ly/NatGeoTwitter&#10;Instagram: http://bit.ly/NatGeoInsta&#10;&#10;Butterfly: A Life | National Geographic&#10;https://youtu.be/kVm5k99PnBk&#10;&#10;National Geographic &#10;https://www.youtube.com/natgeo" id="86" name="Google Shape;86;p17" title="Butterfly: A Life | National Geographic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375" y="1455425"/>
            <a:ext cx="4067326" cy="305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99387" y="49525"/>
            <a:ext cx="2192324" cy="13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 rotWithShape="1">
          <a:blip r:embed="rId5">
            <a:alphaModFix/>
          </a:blip>
          <a:srcRect b="11504" l="0" r="0" t="0"/>
          <a:stretch/>
        </p:blipFill>
        <p:spPr>
          <a:xfrm>
            <a:off x="-2270750" y="1535425"/>
            <a:ext cx="2135050" cy="123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270750" y="2861300"/>
            <a:ext cx="2135050" cy="1324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2270749" y="4281200"/>
            <a:ext cx="2135050" cy="132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3050" y="1592575"/>
            <a:ext cx="781050" cy="7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65575" y="2527925"/>
            <a:ext cx="781050" cy="7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90175" y="2621275"/>
            <a:ext cx="781050" cy="7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84525" y="3649975"/>
            <a:ext cx="781050" cy="7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04650" y="1535425"/>
            <a:ext cx="781050" cy="7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10400" y="3649975"/>
            <a:ext cx="781050" cy="7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07625" y="2471738"/>
            <a:ext cx="781050" cy="77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65201">
            <a:off x="1070376" y="1579506"/>
            <a:ext cx="660489" cy="909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65201">
            <a:off x="343676" y="3567456"/>
            <a:ext cx="660489" cy="909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65201">
            <a:off x="1410501" y="3831606"/>
            <a:ext cx="660489" cy="909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65201">
            <a:off x="1586051" y="2636106"/>
            <a:ext cx="660489" cy="909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65201">
            <a:off x="3000864" y="3808481"/>
            <a:ext cx="660489" cy="909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8100" y="2292625"/>
            <a:ext cx="886550" cy="44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4400" y="3025250"/>
            <a:ext cx="886550" cy="44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31650" y="2857500"/>
            <a:ext cx="886550" cy="44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84025" y="1980225"/>
            <a:ext cx="886550" cy="44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09000" y="3596725"/>
            <a:ext cx="886550" cy="44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65201">
            <a:off x="3491751" y="2775006"/>
            <a:ext cx="660489" cy="909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65201">
            <a:off x="343676" y="3567456"/>
            <a:ext cx="660489" cy="909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65201">
            <a:off x="1410501" y="3831606"/>
            <a:ext cx="660489" cy="909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65201">
            <a:off x="1597601" y="2775006"/>
            <a:ext cx="660489" cy="909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65201">
            <a:off x="3201176" y="3831606"/>
            <a:ext cx="660489" cy="909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0650" y="2701300"/>
            <a:ext cx="886550" cy="44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800" y="3117813"/>
            <a:ext cx="886550" cy="44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31650" y="2857500"/>
            <a:ext cx="886550" cy="44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78550" y="3757900"/>
            <a:ext cx="886550" cy="44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09000" y="3596725"/>
            <a:ext cx="886550" cy="44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