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715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89c6ab529_0_21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89c6ab52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we increase native plants- we increase the </a:t>
            </a:r>
            <a:r>
              <a:rPr lang="en"/>
              <a:t>biodiversity</a:t>
            </a:r>
            <a:r>
              <a:rPr lang="en"/>
              <a:t> of insects. Help food sources for Little Brown Bats.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West Chorus Frog- pond habitat- what would be okay to go into the pond. What belongs in the water/ what does not. (remove bad things).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 the bat activity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Circle what you think would be the best habitat for a bat! (house #1- one flower, house #2- Trees and 2 flowers, #3, TREE, FLOWERS, BAT BOX).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8819da0e9_0_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88819da0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88819da0e9_0_37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88819da0e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8819da0e9_0_5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8819da0e9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889c6ab529_0_15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889c6ab52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89c6ab529_0_12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89c6ab52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89c6ab529_0_18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89c6ab52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89c6ab529_0_9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89c6ab52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89c6ab529_0_6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89c6ab52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89c6ab529_0_3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89c6ab52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889c6ab529_0_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889c6ab5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89c6ab529_1_6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89c6ab529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149028"/>
            <a:ext cx="8520600" cy="8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229028"/>
            <a:ext cx="8520600" cy="218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502472"/>
            <a:ext cx="8520600" cy="14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389833"/>
            <a:ext cx="8520600" cy="93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280528"/>
            <a:ext cx="39999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280528"/>
            <a:ext cx="39999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617333"/>
            <a:ext cx="2808000" cy="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544000"/>
            <a:ext cx="2808000" cy="3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500167"/>
            <a:ext cx="6367800" cy="45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39"/>
            <a:ext cx="4572000" cy="57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370194"/>
            <a:ext cx="4045200" cy="164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114528"/>
            <a:ext cx="4045200" cy="13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804528"/>
            <a:ext cx="3837000" cy="41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700639"/>
            <a:ext cx="5998800" cy="6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4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7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3" Type="http://schemas.openxmlformats.org/officeDocument/2006/relationships/image" Target="../media/image49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7.png"/><Relationship Id="rId4" Type="http://schemas.openxmlformats.org/officeDocument/2006/relationships/image" Target="../media/image41.png"/><Relationship Id="rId9" Type="http://schemas.openxmlformats.org/officeDocument/2006/relationships/image" Target="../media/image59.png"/><Relationship Id="rId5" Type="http://schemas.openxmlformats.org/officeDocument/2006/relationships/image" Target="../media/image45.png"/><Relationship Id="rId6" Type="http://schemas.openxmlformats.org/officeDocument/2006/relationships/image" Target="../media/image43.png"/><Relationship Id="rId7" Type="http://schemas.openxmlformats.org/officeDocument/2006/relationships/image" Target="../media/image48.png"/><Relationship Id="rId8" Type="http://schemas.openxmlformats.org/officeDocument/2006/relationships/image" Target="../media/image4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5.png"/><Relationship Id="rId4" Type="http://schemas.openxmlformats.org/officeDocument/2006/relationships/image" Target="../media/image53.png"/><Relationship Id="rId9" Type="http://schemas.openxmlformats.org/officeDocument/2006/relationships/image" Target="../media/image41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7.png"/><Relationship Id="rId8" Type="http://schemas.openxmlformats.org/officeDocument/2006/relationships/image" Target="../media/image5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6.png"/><Relationship Id="rId4" Type="http://schemas.openxmlformats.org/officeDocument/2006/relationships/hyperlink" Target="https://monarchnation.ca/" TargetMode="External"/><Relationship Id="rId5" Type="http://schemas.openxmlformats.org/officeDocument/2006/relationships/hyperlink" Target="https://monarchnation.ca/flight-of-the-monarch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10.png"/><Relationship Id="rId8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3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9.png"/><Relationship Id="rId4" Type="http://schemas.openxmlformats.org/officeDocument/2006/relationships/hyperlink" Target="http://www.youtube.com/watch?v=75NQK-Sm1YY" TargetMode="External"/><Relationship Id="rId9" Type="http://schemas.openxmlformats.org/officeDocument/2006/relationships/image" Target="../media/image14.png"/><Relationship Id="rId5" Type="http://schemas.openxmlformats.org/officeDocument/2006/relationships/image" Target="../media/image11.jpg"/><Relationship Id="rId6" Type="http://schemas.openxmlformats.org/officeDocument/2006/relationships/image" Target="../media/image12.png"/><Relationship Id="rId7" Type="http://schemas.openxmlformats.org/officeDocument/2006/relationships/image" Target="../media/image68.png"/><Relationship Id="rId8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0.png"/><Relationship Id="rId4" Type="http://schemas.openxmlformats.org/officeDocument/2006/relationships/image" Target="../media/image18.png"/><Relationship Id="rId10" Type="http://schemas.openxmlformats.org/officeDocument/2006/relationships/image" Target="../media/image20.png"/><Relationship Id="rId9" Type="http://schemas.openxmlformats.org/officeDocument/2006/relationships/image" Target="../media/image19.png"/><Relationship Id="rId5" Type="http://schemas.openxmlformats.org/officeDocument/2006/relationships/image" Target="../media/image24.png"/><Relationship Id="rId6" Type="http://schemas.openxmlformats.org/officeDocument/2006/relationships/image" Target="../media/image22.png"/><Relationship Id="rId7" Type="http://schemas.openxmlformats.org/officeDocument/2006/relationships/image" Target="../media/image17.png"/><Relationship Id="rId8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8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1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3" Type="http://schemas.openxmlformats.org/officeDocument/2006/relationships/image" Target="../media/image29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2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5" Type="http://schemas.openxmlformats.org/officeDocument/2006/relationships/image" Target="../media/image37.png"/><Relationship Id="rId14" Type="http://schemas.openxmlformats.org/officeDocument/2006/relationships/image" Target="../media/image36.png"/><Relationship Id="rId5" Type="http://schemas.openxmlformats.org/officeDocument/2006/relationships/image" Target="../media/image28.png"/><Relationship Id="rId6" Type="http://schemas.openxmlformats.org/officeDocument/2006/relationships/image" Target="../media/image32.png"/><Relationship Id="rId7" Type="http://schemas.openxmlformats.org/officeDocument/2006/relationships/image" Target="../media/image27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927850" y="1307550"/>
            <a:ext cx="1733550" cy="12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927850" y="0"/>
            <a:ext cx="1733550" cy="115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927850" y="2730763"/>
            <a:ext cx="1733550" cy="116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27850" y="4015750"/>
            <a:ext cx="1733549" cy="1301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63036" y="4190825"/>
            <a:ext cx="1347323" cy="8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663050" y="1654962"/>
            <a:ext cx="1347325" cy="135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663037" y="3284150"/>
            <a:ext cx="1568442" cy="6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773596" y="87325"/>
            <a:ext cx="1568450" cy="12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38603" y="947100"/>
            <a:ext cx="2765772" cy="276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4418489">
            <a:off x="3499778" y="3181352"/>
            <a:ext cx="277694" cy="48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2172370">
            <a:off x="6970327" y="3982354"/>
            <a:ext cx="245149" cy="426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2700000">
            <a:off x="6082160" y="2982064"/>
            <a:ext cx="388303" cy="59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512034">
            <a:off x="4667952" y="3905276"/>
            <a:ext cx="580501" cy="58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594597" y="3152075"/>
            <a:ext cx="544000" cy="5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773609" y="166325"/>
            <a:ext cx="1568450" cy="12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663050" y="1802050"/>
            <a:ext cx="1347325" cy="135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663050" y="3262975"/>
            <a:ext cx="1568442" cy="6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52473" y="4190850"/>
            <a:ext cx="1347323" cy="84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90226" y="-457175"/>
            <a:ext cx="1540375" cy="273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835900" y="3440300"/>
            <a:ext cx="1540375" cy="20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 rotWithShape="1">
          <a:blip r:embed="rId6">
            <a:alphaModFix/>
          </a:blip>
          <a:srcRect b="-3233" l="0" r="52394" t="30400"/>
          <a:stretch/>
        </p:blipFill>
        <p:spPr>
          <a:xfrm>
            <a:off x="-1553000" y="2281263"/>
            <a:ext cx="603436" cy="92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843025" y="2948075"/>
            <a:ext cx="736476" cy="83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796344" y="2375288"/>
            <a:ext cx="643126" cy="57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248625" y="1567475"/>
            <a:ext cx="1142075" cy="7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/>
          <p:nvPr/>
        </p:nvSpPr>
        <p:spPr>
          <a:xfrm>
            <a:off x="650100" y="2857500"/>
            <a:ext cx="78438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0097A7"/>
                </a:solidFill>
                <a:hlinkClick r:id="rId4"/>
              </a:rPr>
              <a:t>https://monarchnation.ca/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0097A7"/>
                </a:solidFill>
                <a:hlinkClick r:id="rId5"/>
              </a:rPr>
              <a:t>https://monarchnation.ca/flight-of-the-monarch/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55025" y="3961275"/>
            <a:ext cx="1847850" cy="129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19250" y="2207900"/>
            <a:ext cx="1847850" cy="129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51163" y="3868400"/>
            <a:ext cx="1784025" cy="11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023100" y="2485475"/>
            <a:ext cx="1847850" cy="12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2023100" y="1009675"/>
            <a:ext cx="1847850" cy="12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319250" y="496550"/>
            <a:ext cx="1847850" cy="12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-2045975" y="-45725"/>
            <a:ext cx="1847700" cy="8115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and drag the photo to the correct category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/>
        </p:nvSpPr>
        <p:spPr>
          <a:xfrm>
            <a:off x="-1934525" y="3028950"/>
            <a:ext cx="1657200" cy="9258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P</a:t>
            </a:r>
            <a:r>
              <a:rPr lang="en" sz="1300"/>
              <a:t>olar Bears can be found on the sea ice of the Hudson Bay and James Bay </a:t>
            </a:r>
            <a:endParaRPr sz="1300"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934525" y="2979250"/>
            <a:ext cx="1657200" cy="12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9405150" y="289575"/>
            <a:ext cx="1657200" cy="9258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The Monarch Butterfly feeds on milkweed plants.  </a:t>
            </a:r>
            <a:endParaRPr sz="1300"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80774" y="190525"/>
            <a:ext cx="1705951" cy="12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-1934537" y="1436375"/>
            <a:ext cx="1657200" cy="11355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The Northern Sunfish lives in shallow areas of quiet, slow flowing rivers. </a:t>
            </a:r>
            <a:endParaRPr sz="1300"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934525" y="1361550"/>
            <a:ext cx="1657200" cy="12851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9380775" y="1805950"/>
            <a:ext cx="1657200" cy="971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Jefferson Salamanders live in moist soil under logs or in leaf litter. </a:t>
            </a:r>
            <a:endParaRPr sz="1300"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7">
            <a:alphaModFix/>
          </a:blip>
          <a:srcRect b="0" l="9387" r="0" t="0"/>
          <a:stretch/>
        </p:blipFill>
        <p:spPr>
          <a:xfrm>
            <a:off x="9332026" y="1667650"/>
            <a:ext cx="1705950" cy="12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9380775" y="3227050"/>
            <a:ext cx="1657200" cy="11355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Barn Owls may use natural holes in trees to nest if it is unable to find a barn or </a:t>
            </a:r>
            <a:r>
              <a:rPr lang="en" sz="1300"/>
              <a:t>building</a:t>
            </a:r>
            <a:r>
              <a:rPr lang="en" sz="1300"/>
              <a:t>. </a:t>
            </a:r>
            <a:endParaRPr sz="1300"/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8">
            <a:alphaModFix/>
          </a:blip>
          <a:srcRect b="0" l="7369" r="22641" t="0"/>
          <a:stretch/>
        </p:blipFill>
        <p:spPr>
          <a:xfrm>
            <a:off x="9356400" y="3090075"/>
            <a:ext cx="1657200" cy="15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 the internationally acclaimed The Very Hungry Caterpillar, a tiny caterpillar eats and eats…and eats his way through the week. &#10;Taken from The Very Hungry Caterpillar and Other Stories collection. Based on Eric Carle's picture book. &#10;&#10;The full 5 stories including children's favourite The Very Hungry Caterpillar are available to own on iTunes: https://itunes.apple.com/gb/tv-season/very-hungry-caterpillar-other/id826374687&#10;&#10;Want more? Click here to Subscribe: http://www.youtube.com/channel/UC12bW2PEn1Ot-arl_ZaPrFQ?sub_confirmation=1&#10;&#10;More on:&#10;Twitter: https://twitter.com/IFCLondon&#10;Facebook: https://www.facebook.com/IlluminatedFilms/&#10;Website: http://www.illuminatedfilms.com/" id="87" name="Google Shape;87;p17" title="The Very Hungry Caterpillar - Animated Film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50" y="1455425"/>
            <a:ext cx="4137900" cy="310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03550" y="0"/>
            <a:ext cx="1761475" cy="132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03549" y="1455425"/>
            <a:ext cx="1761475" cy="132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03550" y="2910850"/>
            <a:ext cx="1761475" cy="1173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303550" y="4217375"/>
            <a:ext cx="1761474" cy="1264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375" y="1535425"/>
            <a:ext cx="7810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5575" y="2527925"/>
            <a:ext cx="7810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0175" y="2621275"/>
            <a:ext cx="7810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84525" y="3649975"/>
            <a:ext cx="7810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4650" y="1535425"/>
            <a:ext cx="7810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10400" y="3649975"/>
            <a:ext cx="7810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07625" y="2471738"/>
            <a:ext cx="781050" cy="77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1070376" y="157950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343676" y="356745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1410501" y="383160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1586051" y="263610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3000864" y="3808481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100" y="2292625"/>
            <a:ext cx="886550" cy="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400" y="3025250"/>
            <a:ext cx="886550" cy="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1650" y="2857500"/>
            <a:ext cx="886550" cy="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4025" y="1980225"/>
            <a:ext cx="886550" cy="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9000" y="3596725"/>
            <a:ext cx="886550" cy="4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3491751" y="277500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343676" y="356745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1410501" y="383160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1597601" y="277500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3201176" y="383160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650" y="2701300"/>
            <a:ext cx="886550" cy="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800" y="3117813"/>
            <a:ext cx="886550" cy="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1650" y="2857500"/>
            <a:ext cx="886550" cy="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8550" y="3757900"/>
            <a:ext cx="886550" cy="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9000" y="3596725"/>
            <a:ext cx="886550" cy="4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82025" y="27776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24875" y="27776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024875" y="28538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024875" y="28538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024875" y="28538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024875" y="28538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024875" y="27776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024875" y="28538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1024875" y="27776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1024875" y="28538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1024875" y="28538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-1024875" y="2853850"/>
            <a:ext cx="742950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1"/>
          <p:cNvSpPr txBox="1"/>
          <p:nvPr/>
        </p:nvSpPr>
        <p:spPr>
          <a:xfrm>
            <a:off x="-1078275" y="1611850"/>
            <a:ext cx="10326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and drag the milkweed </a:t>
            </a:r>
            <a:endParaRPr/>
          </a:p>
        </p:txBody>
      </p:sp>
      <p:sp>
        <p:nvSpPr>
          <p:cNvPr id="148" name="Google Shape;148;p21"/>
          <p:cNvSpPr/>
          <p:nvPr/>
        </p:nvSpPr>
        <p:spPr>
          <a:xfrm>
            <a:off x="-773400" y="2388900"/>
            <a:ext cx="240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